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600" kern="0" dirty="0">
                <a:solidFill>
                  <a:srgbClr val="E3E3FD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DOSSIER COMPLET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Vibe Lab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3E3FD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Laboratoire de prototypage augmenté par l’IA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31520" y="2926080"/>
            <a:ext cx="1371600" cy="36576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3FD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Bertrand Matgé · MIWEB · SNUM · Février 2026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3749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Retour d’expérience · Proposition · Gouvernance · Feuille de route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Le constat : 6 mois d’expérimentation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2560320" cy="146304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18872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8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7373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outils produits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2057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en 6 mois, 1 agent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83280" y="1097280"/>
            <a:ext cx="2560320" cy="146304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383280" y="118872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663 K€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383280" y="17373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valeur produite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383280" y="2057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coût presta. équiv.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217920" y="1097280"/>
            <a:ext cx="2560320" cy="146304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17920" y="118872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88 %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6217920" y="17373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d’économie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17920" y="2057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vs. prestation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48640" y="2834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1 agent · Claude + Copilot · Aucun budget dédié · DSFR · RGAA · ANSSI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" y="3383280"/>
            <a:ext cx="8046720" cy="36576"/>
          </a:xfrm>
          <a:prstGeom prst="rect">
            <a:avLst/>
          </a:prstGeom>
          <a:solidFill>
            <a:srgbClr val="E3E3FD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61188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Écosystème (G3)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474720" y="361188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312 K€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754880" y="361188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Monitoring 18 critères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31520" y="381304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Portail Eco Browser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474720" y="3813048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162 K€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754880" y="3813048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Intelligence éditoriale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31520" y="4014216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ChartsBuilder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474720" y="4014216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120 K€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754880" y="4014216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24 web components DSFR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31520" y="4215384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LimeSurvey DSFR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3474720" y="4215384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27 K€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754880" y="421538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Thème + plugins Albert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31520" y="4416552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Organigrammes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474720" y="4416552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6 K€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4754880" y="4416552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API Annuaire service public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731520" y="461772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Comparateurs (x2)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474720" y="461772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27 K€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754880" y="461772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Open data grand public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731520" y="481888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LeFouineur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3474720" y="4818888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9 K€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4754880" y="4818888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Extension qualité web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L’IA ne remplace pas — elle débloque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3840480" cy="347472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097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E614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Aujourd’hui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1554480"/>
            <a:ext cx="32918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Maquettes Figma statiques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Mois de spécification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Marchés publics longs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Décalage maquette / produit final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Budget = goulot d’étranglement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Audits RGAA ponctuels (tous les 3 ans)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54880" y="1005840"/>
            <a:ext cx="3840480" cy="347472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029200" y="1097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Avec le Vibe Lab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29200" y="1554480"/>
            <a:ext cx="32918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Prototypes fonctionnels réels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Jours de prototypage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Production immédiate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Ce qu’on teste = ce qui sera livré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L’idée = seul filtre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Scan automatisé permanent + correction IA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La proposition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97280"/>
            <a:ext cx="1371600" cy="36576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63040"/>
            <a:ext cx="7680960" cy="822960"/>
          </a:xfrm>
          <a:prstGeom prst="rect">
            <a:avLst/>
          </a:prstGeom>
          <a:solidFill>
            <a:srgbClr val="000091">
              <a:alpha val="2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31520" y="1463040"/>
            <a:ext cx="54864" cy="822960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146304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1 à 3 agents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840480" y="1463040"/>
            <a:ext cx="4389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3FD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Profils tech/produit qui connaissent les métiers du ministère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31520" y="2468880"/>
            <a:ext cx="7680960" cy="822960"/>
          </a:xfrm>
          <a:prstGeom prst="rect">
            <a:avLst/>
          </a:prstGeom>
          <a:solidFill>
            <a:srgbClr val="000091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731520" y="2468880"/>
            <a:ext cx="54864" cy="822960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246888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~1 000 €/mois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840480" y="2468880"/>
            <a:ext cx="4389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3FD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Licences IA (Claude + Copilot), infrastructure existante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3474720"/>
            <a:ext cx="7680960" cy="822960"/>
          </a:xfrm>
          <a:prstGeom prst="rect">
            <a:avLst/>
          </a:prstGeom>
          <a:solidFill>
            <a:srgbClr val="000091">
              <a:alpha val="2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31520" y="3474720"/>
            <a:ext cx="54864" cy="822960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347472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15 600 €/an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3840480" y="3474720"/>
            <a:ext cx="4389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3FD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Coût total hors masse salariale = 2,4 % de la valeur déjà produite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20" y="43891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E614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Le Lab s’autofinance dès son premier mois.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Vibe Lab + BercyHub = complémentarité totale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2560320" cy="201168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08760" y="1234440"/>
            <a:ext cx="640080" cy="640080"/>
          </a:xfrm>
          <a:prstGeom prst="ellipse">
            <a:avLst/>
          </a:prstGeom>
          <a:solidFill>
            <a:srgbClr val="000091"/>
          </a:solidFill>
          <a:ln/>
        </p:spPr>
      </p:sp>
      <p:sp>
        <p:nvSpPr>
          <p:cNvPr id="6" name="Text 4"/>
          <p:cNvSpPr/>
          <p:nvPr/>
        </p:nvSpPr>
        <p:spPr>
          <a:xfrm>
            <a:off x="1508760" y="12344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31520" y="19659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Le Lab explore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286000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Prototype sur données publiques, test utilisateur, validation du concept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383280" y="1097280"/>
            <a:ext cx="2560320" cy="201168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43400" y="1234440"/>
            <a:ext cx="640080" cy="640080"/>
          </a:xfrm>
          <a:prstGeom prst="ellipse">
            <a:avLst/>
          </a:prstGeom>
          <a:solidFill>
            <a:srgbClr val="000091"/>
          </a:solidFill>
          <a:ln/>
        </p:spPr>
      </p:sp>
      <p:sp>
        <p:nvSpPr>
          <p:cNvPr id="11" name="Text 9"/>
          <p:cNvSpPr/>
          <p:nvPr/>
        </p:nvSpPr>
        <p:spPr>
          <a:xfrm>
            <a:off x="4343400" y="12344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566160" y="19659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La direction arbitre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566160" y="2286000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Le prototype est-il validé ? Faut-il un traitement sur données sensibles ?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217920" y="1097280"/>
            <a:ext cx="2560320" cy="201168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178040" y="1234440"/>
            <a:ext cx="640080" cy="640080"/>
          </a:xfrm>
          <a:prstGeom prst="ellipse">
            <a:avLst/>
          </a:prstGeom>
          <a:solidFill>
            <a:srgbClr val="000091"/>
          </a:solidFill>
          <a:ln/>
        </p:spPr>
      </p:sp>
      <p:sp>
        <p:nvSpPr>
          <p:cNvPr id="16" name="Text 14"/>
          <p:cNvSpPr/>
          <p:nvPr/>
        </p:nvSpPr>
        <p:spPr>
          <a:xfrm>
            <a:off x="7178040" y="12344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00800" y="19659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BercyHub industrialise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00800" y="2286000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Reprend le concept validé, connecte aux SI métier, homologation sécurité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108960" y="16459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→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5943600" y="16459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→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548640" y="3383280"/>
            <a:ext cx="8046720" cy="73152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22" name="Text 20"/>
          <p:cNvSpPr/>
          <p:nvPr/>
        </p:nvSpPr>
        <p:spPr>
          <a:xfrm>
            <a:off x="731520" y="338328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Le Vibe Lab est votre éclaireur — pas votre concurrent.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31520" y="374904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3E3FD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Règle absolue : dès qu’un projet touche aux SI métier, aux données personnelles ou à une homologation, il relève de BercyHub.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48640" y="438912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Point trimestriel structuré entre les deux équipes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ExcelExit : la prochaine frontière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E614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Score : 47/50 — #1 du backlog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188720"/>
            <a:ext cx="8046720" cy="640080"/>
          </a:xfrm>
          <a:prstGeom prst="rect">
            <a:avLst/>
          </a:prstGeom>
          <a:solidFill>
            <a:srgbClr val="E3E3FD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Si l’interface meurt, les données vivent.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2560320" cy="146304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48640" y="21945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Données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40" y="260604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Grist (DINUM)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pérenne, partageable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83280" y="2103120"/>
            <a:ext cx="2560320" cy="146304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383280" y="21945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Logique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383280" y="260604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Formules Grist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+ API REST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17920" y="2103120"/>
            <a:ext cx="2560320" cy="146304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217920" y="21945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Interface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217920" y="260604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HTML/DSFR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jetable, remplaçable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Niveaux 1-3 : Vibe Lab  ·  Niveau 4 (données sensibles) : BercyHub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" y="4297680"/>
            <a:ext cx="8046720" cy="45720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42976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Migration systématique des fichiers Excel critiques vers Grist (grist.numerique.gouv.fr)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Gouvernance légère et transparente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1051560"/>
            <a:ext cx="274320" cy="274320"/>
          </a:xfrm>
          <a:prstGeom prst="ellipse">
            <a:avLst/>
          </a:prstGeom>
          <a:solidFill>
            <a:srgbClr val="000091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515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8720" y="10058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Pas de projet sans sponsor métier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1463040"/>
            <a:ext cx="274320" cy="274320"/>
          </a:xfrm>
          <a:prstGeom prst="ellipse">
            <a:avLst/>
          </a:prstGeom>
          <a:solidFill>
            <a:srgbClr val="000091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4630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88720" y="141732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Données publiques uniquement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" y="1874520"/>
            <a:ext cx="274320" cy="274320"/>
          </a:xfrm>
          <a:prstGeom prst="ellipse">
            <a:avLst/>
          </a:prstGeom>
          <a:solidFill>
            <a:srgbClr val="000091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87452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88720" y="182880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Max 5 projets actifs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31520" y="2286000"/>
            <a:ext cx="274320" cy="274320"/>
          </a:xfrm>
          <a:prstGeom prst="ellipse">
            <a:avLst/>
          </a:prstGeom>
          <a:solidFill>
            <a:srgbClr val="000091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22860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88720" y="22402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Abandon à 4 semaines sans usage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1520" y="2697480"/>
            <a:ext cx="274320" cy="274320"/>
          </a:xfrm>
          <a:prstGeom prst="ellipse">
            <a:avLst/>
          </a:prstGeom>
          <a:solidFill>
            <a:srgbClr val="000091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6974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88720" y="26517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Transparence totale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840480" cy="310896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029200" y="109728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Instances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029200" y="1554480"/>
            <a:ext cx="329184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5029200" y="1554480"/>
            <a:ext cx="54864" cy="64008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23" name="Text 21"/>
          <p:cNvSpPr/>
          <p:nvPr/>
        </p:nvSpPr>
        <p:spPr>
          <a:xfrm>
            <a:off x="5303520" y="155448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Comité mensuel (30 min)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303520" y="187452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Backlog, priorisation, avancement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029200" y="2331720"/>
            <a:ext cx="329184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5029200" y="2331720"/>
            <a:ext cx="54864" cy="64008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27" name="Text 25"/>
          <p:cNvSpPr/>
          <p:nvPr/>
        </p:nvSpPr>
        <p:spPr>
          <a:xfrm>
            <a:off x="5303520" y="233172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Revue trimestrielle (1h)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303520" y="265176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Bilan, indicateurs, arbitrages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029200" y="3108960"/>
            <a:ext cx="329184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Shape 28"/>
          <p:cNvSpPr/>
          <p:nvPr/>
        </p:nvSpPr>
        <p:spPr>
          <a:xfrm>
            <a:off x="5029200" y="3108960"/>
            <a:ext cx="54864" cy="64008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1" name="Text 29"/>
          <p:cNvSpPr/>
          <p:nvPr/>
        </p:nvSpPr>
        <p:spPr>
          <a:xfrm>
            <a:off x="5303520" y="310896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Point BercyHub (trim.)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303520" y="342900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Transferts, cohérence périmètres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48640" y="4206240"/>
            <a:ext cx="8046720" cy="548640"/>
          </a:xfrm>
          <a:prstGeom prst="rect">
            <a:avLst/>
          </a:prstGeom>
          <a:solidFill>
            <a:srgbClr val="E3E3FD"/>
          </a:solidFill>
          <a:ln/>
        </p:spPr>
      </p:sp>
      <p:sp>
        <p:nvSpPr>
          <p:cNvPr id="34" name="Text 32"/>
          <p:cNvSpPr/>
          <p:nvPr/>
        </p:nvSpPr>
        <p:spPr>
          <a:xfrm>
            <a:off x="731520" y="42062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Grille de scoring : 50 points · 6 critères pondérés · 6 critères d’entrée obligatoires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31520" y="448056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Écosystème : 44/50  ·  ExcelExit : 47/50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Risques maîtrisés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05840"/>
          <a:ext cx="804672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200400"/>
                <a:gridCol w="164592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Risque</a:t>
                      </a:r>
                      <a:endParaRPr lang="en-US" sz="9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Atténuation</a:t>
                      </a:r>
                      <a:endParaRPr lang="en-US" sz="9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Résiduel</a:t>
                      </a:r>
                      <a:endParaRPr lang="en-US" sz="9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Dépendance IA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Multi-modèles + Albert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8753C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Faible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Confusion BercyHub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Règle absolue + point trim.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8753C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Faible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Qualité du code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Revue, tests, CI/CD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8753C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Faible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Effet tunnel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Abandon à 4 sem.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8753C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Faible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Agent unique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Documentation, scoring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CE614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Modéré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Rejet institutionnel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Communication ciblée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CE614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Modéré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Obsolescence IA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Veille, architecture modulaire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8753C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Faible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Dérive périmètre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A3A3A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5 règles cardinales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8753C"/>
                          </a:solidFill>
                          <a:latin typeface="Marianne" pitchFamily="34" charset="0"/>
                          <a:ea typeface="Marianne" pitchFamily="34" charset="-122"/>
                          <a:cs typeface="Marianne" pitchFamily="34" charset="-120"/>
                        </a:rPr>
                        <a:t>Faible</a:t>
                      </a:r>
                      <a:endParaRPr lang="en-US" sz="1000" dirty="0">
                        <a:latin typeface="Marianne" charset="0"/>
                        <a:ea typeface="Marianne" charset="0"/>
                        <a:cs typeface="Marianne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3840480"/>
            <a:ext cx="3840480" cy="640080"/>
          </a:xfrm>
          <a:prstGeom prst="rect">
            <a:avLst/>
          </a:prstGeom>
          <a:solidFill>
            <a:srgbClr val="E3E3FD"/>
          </a:solidFill>
          <a:ln/>
        </p:spPr>
      </p:sp>
      <p:sp>
        <p:nvSpPr>
          <p:cNvPr id="6" name="Text 3"/>
          <p:cNvSpPr/>
          <p:nvPr/>
        </p:nvSpPr>
        <p:spPr>
          <a:xfrm>
            <a:off x="731520" y="384048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6/8 risques à résiduel faible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754880" y="3840480"/>
            <a:ext cx="3840480" cy="64008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8" name="Text 5"/>
          <p:cNvSpPr/>
          <p:nvPr/>
        </p:nvSpPr>
        <p:spPr>
          <a:xfrm>
            <a:off x="4937760" y="384048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2/8 à résiduel modéré, sous surveillance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Feuille de route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560320" cy="292608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005840"/>
            <a:ext cx="2560320" cy="45720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0058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T0 – T+6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160020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Fondations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2011680"/>
            <a:ext cx="2194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Communication (acquis)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ExcelExit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2-3 projets RH/formation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097280" y="3291840"/>
            <a:ext cx="1463040" cy="36576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3291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1 agent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83280" y="1005840"/>
            <a:ext cx="2560320" cy="292608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383280" y="1005840"/>
            <a:ext cx="2560320" cy="45720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13" name="Text 11"/>
          <p:cNvSpPr/>
          <p:nvPr/>
        </p:nvSpPr>
        <p:spPr>
          <a:xfrm>
            <a:off x="3383280" y="10058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T+6 – T+12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160020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Extension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66160" y="2011680"/>
            <a:ext cx="2194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Finances / pilotage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Coordination interminist.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931920" y="3291840"/>
            <a:ext cx="1463040" cy="36576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17" name="Text 15"/>
          <p:cNvSpPr/>
          <p:nvPr/>
        </p:nvSpPr>
        <p:spPr>
          <a:xfrm>
            <a:off x="3931920" y="3291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2 agents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17920" y="1005840"/>
            <a:ext cx="2560320" cy="292608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17920" y="1005840"/>
            <a:ext cx="2560320" cy="45720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20" name="Text 18"/>
          <p:cNvSpPr/>
          <p:nvPr/>
        </p:nvSpPr>
        <p:spPr>
          <a:xfrm>
            <a:off x="6217920" y="10058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T+12 – T+18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0" y="160020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91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Périmètre complet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00800" y="2011680"/>
            <a:ext cx="2194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Immobilier + DSI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Périmètre complet SG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766560" y="3291840"/>
            <a:ext cx="1463040" cy="36576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24" name="Text 22"/>
          <p:cNvSpPr/>
          <p:nvPr/>
        </p:nvSpPr>
        <p:spPr>
          <a:xfrm>
            <a:off x="6766560" y="3291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3 agents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8640" y="42062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~1 000 €/mois de licences tout au long · Infrastructure existante · 0 investissement supplémentaire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Structurer le Vibe Lab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1520" y="1371600"/>
            <a:ext cx="1371600" cy="36576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73736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3E3FD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c’est transformer une initiative personnelle en capacité institutionnelle.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31520" y="2560320"/>
            <a:ext cx="54864" cy="320040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25603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8 outils produits · 663 K€ de valeur · 88 % d’économie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3017520"/>
            <a:ext cx="54864" cy="320040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3017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Gouvernance formalisée · Risques maîtrisés · BercyHub articulé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3474720"/>
            <a:ext cx="54864" cy="320040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34747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ExcelExit prêt (47/50) · 16 cas d’usage SG identifiés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1520" y="3931920"/>
            <a:ext cx="54864" cy="320040"/>
          </a:xfrm>
          <a:prstGeom prst="rect">
            <a:avLst/>
          </a:prstGeom>
          <a:solidFill>
            <a:srgbClr val="CE614A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931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Plan de communication en 12 semaines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43891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E614A"/>
                </a:solidFill>
                <a:latin typeface="Marianne" pitchFamily="34" charset="0"/>
                <a:ea typeface="Marianne" pitchFamily="34" charset="-122"/>
                <a:cs typeface="Marianne" pitchFamily="34" charset="-120"/>
              </a:rPr>
              <a:t>1 à 3 agents  ·  ~1 000 €/mois  ·  infrastructure existante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Vibe Lab — Dossier complet</dc:title>
  <dc:subject>PptxGenJS Presentation</dc:subject>
  <dc:creator>Bertrand Matgé</dc:creator>
  <cp:lastModifiedBy>Bertrand Matgé</cp:lastModifiedBy>
  <cp:revision>1</cp:revision>
  <dcterms:created xsi:type="dcterms:W3CDTF">2026-02-22T13:10:04Z</dcterms:created>
  <dcterms:modified xsi:type="dcterms:W3CDTF">2026-02-22T13:10:04Z</dcterms:modified>
</cp:coreProperties>
</file>