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1000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spc="8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LAB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192024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L’IA générative au service</a:t>
            </a:r>
            <a:endParaRPr lang="en-US" sz="2800" dirty="0"/>
          </a:p>
          <a:p>
            <a:pPr indent="0" marL="0">
              <a:buNone/>
            </a:pPr>
            <a:r>
              <a:rPr lang="en-US" sz="2800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ministère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31520" y="3200400"/>
            <a:ext cx="2286000" cy="36576"/>
          </a:xfrm>
          <a:prstGeom prst="rect">
            <a:avLst/>
          </a:prstGeom>
          <a:solidFill>
            <a:srgbClr val="6A6AF4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3832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 de création d’un laboratoire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A6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prototypage assisté par IA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A6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Bertrand Matgé — MIWEB / SNUM — Février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mois. 1 agent. 8 outils.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Retour d’expérience : septembre 2025 – février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2560320" cy="182880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417320"/>
            <a:ext cx="256032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544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22860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numériques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743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fonctionnels, testés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1417320"/>
            <a:ext cx="2560320" cy="182880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83280" y="1417320"/>
            <a:ext cx="256032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2" name="Text 10"/>
          <p:cNvSpPr/>
          <p:nvPr/>
        </p:nvSpPr>
        <p:spPr>
          <a:xfrm>
            <a:off x="3383280" y="15544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663 K€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383280" y="22860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presta.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équivalent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2743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1 105 jours-homme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17920" y="1417320"/>
            <a:ext cx="2560320" cy="182880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217920" y="1417320"/>
            <a:ext cx="256032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7" name="Text 15"/>
          <p:cNvSpPr/>
          <p:nvPr/>
        </p:nvSpPr>
        <p:spPr>
          <a:xfrm>
            <a:off x="6217920" y="15544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88 %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217920" y="22860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d’économie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17920" y="2743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prestation classique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8046720" cy="1188720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21" name="Shape 19"/>
          <p:cNvSpPr/>
          <p:nvPr/>
        </p:nvSpPr>
        <p:spPr>
          <a:xfrm>
            <a:off x="548640" y="3566160"/>
            <a:ext cx="73152" cy="118872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365760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de ces projets n’aurait existé sans l’IA. Non pas parce que les compétences manquent, mais parce que les circuits classiques rendent leur coût et leur délai disproportionnés.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L’IA ne remplace pas les équipes — elle débloque ce qui était impossible.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outils, 3 dimensions du design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2651760" cy="50292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9144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visuel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5087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5087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ChartsBuilder (dataviz DSFR)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21945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1945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Thème LimeSurvey DSFR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28803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880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Organigrammes service public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91840" y="914400"/>
            <a:ext cx="2651760" cy="50292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13" name="Text 11"/>
          <p:cNvSpPr/>
          <p:nvPr/>
        </p:nvSpPr>
        <p:spPr>
          <a:xfrm>
            <a:off x="3291840" y="9144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de service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291840" y="15087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15" name="Text 13"/>
          <p:cNvSpPr/>
          <p:nvPr/>
        </p:nvSpPr>
        <p:spPr>
          <a:xfrm>
            <a:off x="3429000" y="15087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Comparateurs grand public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91840" y="21945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0" y="21945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Écosystème (gouvernance)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291840" y="28803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19" name="Text 17"/>
          <p:cNvSpPr/>
          <p:nvPr/>
        </p:nvSpPr>
        <p:spPr>
          <a:xfrm>
            <a:off x="3429000" y="2880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LeFouineur (qualité web)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17920" y="914400"/>
            <a:ext cx="2651760" cy="502920"/>
          </a:xfrm>
          <a:prstGeom prst="rect">
            <a:avLst/>
          </a:prstGeom>
          <a:solidFill>
            <a:srgbClr val="6A6AF4"/>
          </a:solidFill>
          <a:ln/>
        </p:spPr>
      </p:sp>
      <p:sp>
        <p:nvSpPr>
          <p:cNvPr id="21" name="Text 19"/>
          <p:cNvSpPr/>
          <p:nvPr/>
        </p:nvSpPr>
        <p:spPr>
          <a:xfrm>
            <a:off x="6217920" y="9144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éditorial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17920" y="15087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23" name="Text 21"/>
          <p:cNvSpPr/>
          <p:nvPr/>
        </p:nvSpPr>
        <p:spPr>
          <a:xfrm>
            <a:off x="6355080" y="15087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Portail Eco Browser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17920" y="21945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25" name="Text 23"/>
          <p:cNvSpPr/>
          <p:nvPr/>
        </p:nvSpPr>
        <p:spPr>
          <a:xfrm>
            <a:off x="6355080" y="21945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ChartsBuilder (rédacteurs)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17920" y="2880360"/>
            <a:ext cx="2651760" cy="594360"/>
          </a:xfrm>
          <a:prstGeom prst="rect">
            <a:avLst/>
          </a:prstGeom>
          <a:solidFill>
            <a:srgbClr val="F6F6F6"/>
          </a:solidFill>
          <a:ln/>
        </p:spPr>
      </p:sp>
      <p:sp>
        <p:nvSpPr>
          <p:cNvPr id="27" name="Text 25"/>
          <p:cNvSpPr/>
          <p:nvPr/>
        </p:nvSpPr>
        <p:spPr>
          <a:xfrm>
            <a:off x="6355080" y="2880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LeFouineur (contributeurs)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65760" y="37947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~376 000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65760" y="4206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lignes de code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560320" y="37947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1 800+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2560320" y="4206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automatisés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754880" y="37947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100 % DSFR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4754880" y="4206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949440" y="37947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6949440" y="4206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publié sur GitHub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28600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1828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vitesse change tout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457200" y="914400"/>
            <a:ext cx="3931920" cy="3840480"/>
          </a:xfrm>
          <a:prstGeom prst="rect">
            <a:avLst/>
          </a:prstGeom>
          <a:solidFill>
            <a:srgbClr val="FFF3F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914400"/>
            <a:ext cx="3931920" cy="54864"/>
          </a:xfrm>
          <a:prstGeom prst="rect">
            <a:avLst/>
          </a:prstGeom>
          <a:solidFill>
            <a:srgbClr val="E1000F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10515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0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classique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0080" y="15544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Cahier des charges → 2-4 semaines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1993392"/>
            <a:ext cx="3200400" cy="9144"/>
          </a:xfrm>
          <a:prstGeom prst="rect">
            <a:avLst/>
          </a:prstGeom>
          <a:solidFill>
            <a:srgbClr val="EEDDDD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208483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Marché public → 1-3 mois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2523744"/>
            <a:ext cx="3200400" cy="9144"/>
          </a:xfrm>
          <a:prstGeom prst="rect">
            <a:avLst/>
          </a:prstGeom>
          <a:solidFill>
            <a:srgbClr val="EEDDDD"/>
          </a:solidFill>
          <a:ln/>
        </p:spPr>
      </p:sp>
      <p:sp>
        <p:nvSpPr>
          <p:cNvPr id="12" name="Text 9"/>
          <p:cNvSpPr/>
          <p:nvPr/>
        </p:nvSpPr>
        <p:spPr>
          <a:xfrm>
            <a:off x="640080" y="261518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→ 3-6 mois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40080" y="3054096"/>
            <a:ext cx="3200400" cy="9144"/>
          </a:xfrm>
          <a:prstGeom prst="rect">
            <a:avLst/>
          </a:prstGeom>
          <a:solidFill>
            <a:srgbClr val="EEDDDD"/>
          </a:solidFill>
          <a:ln/>
        </p:spPr>
      </p:sp>
      <p:sp>
        <p:nvSpPr>
          <p:cNvPr id="14" name="Text 11"/>
          <p:cNvSpPr/>
          <p:nvPr/>
        </p:nvSpPr>
        <p:spPr>
          <a:xfrm>
            <a:off x="640080" y="314553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 → 2-4 semaines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40080" y="3584448"/>
            <a:ext cx="3200400" cy="9144"/>
          </a:xfrm>
          <a:prstGeom prst="rect">
            <a:avLst/>
          </a:prstGeom>
          <a:solidFill>
            <a:srgbClr val="EEDDDD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36758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100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besoin a peut-être changé...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54880" y="914400"/>
            <a:ext cx="3931920" cy="3840480"/>
          </a:xfrm>
          <a:prstGeom prst="rect">
            <a:avLst/>
          </a:prstGeom>
          <a:solidFill>
            <a:srgbClr val="E6F5E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754880" y="914400"/>
            <a:ext cx="3931920" cy="54864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19" name="Text 16"/>
          <p:cNvSpPr/>
          <p:nvPr/>
        </p:nvSpPr>
        <p:spPr>
          <a:xfrm>
            <a:off x="4937760" y="10515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875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Lab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937760" y="15544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 exprimé le lundi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4937760" y="1993392"/>
            <a:ext cx="3200400" cy="9144"/>
          </a:xfrm>
          <a:prstGeom prst="rect">
            <a:avLst/>
          </a:prstGeom>
          <a:solidFill>
            <a:srgbClr val="C5E5D0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208483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fonctionnel le vendredi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4937760" y="2523744"/>
            <a:ext cx="3200400" cy="9144"/>
          </a:xfrm>
          <a:prstGeom prst="rect">
            <a:avLst/>
          </a:prstGeom>
          <a:solidFill>
            <a:srgbClr val="C5E5D0"/>
          </a:solidFill>
          <a:ln/>
        </p:spPr>
      </p:sp>
      <p:sp>
        <p:nvSpPr>
          <p:cNvPr id="24" name="Text 21"/>
          <p:cNvSpPr/>
          <p:nvPr/>
        </p:nvSpPr>
        <p:spPr>
          <a:xfrm>
            <a:off x="4937760" y="261518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utilisateurs la semaine suivante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937760" y="3054096"/>
            <a:ext cx="3200400" cy="9144"/>
          </a:xfrm>
          <a:prstGeom prst="rect">
            <a:avLst/>
          </a:prstGeom>
          <a:solidFill>
            <a:srgbClr val="C5E5D0"/>
          </a:solidFill>
          <a:ln/>
        </p:spPr>
      </p:sp>
      <p:sp>
        <p:nvSpPr>
          <p:cNvPr id="26" name="Text 23"/>
          <p:cNvSpPr/>
          <p:nvPr/>
        </p:nvSpPr>
        <p:spPr>
          <a:xfrm>
            <a:off x="4937760" y="314553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Itération en continu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4937760" y="3584448"/>
            <a:ext cx="3200400" cy="9144"/>
          </a:xfrm>
          <a:prstGeom prst="rect">
            <a:avLst/>
          </a:prstGeom>
          <a:solidFill>
            <a:srgbClr val="C5E5D0"/>
          </a:solidFill>
          <a:ln/>
        </p:spPr>
      </p:sp>
      <p:sp>
        <p:nvSpPr>
          <p:cNvPr id="28" name="Text 25"/>
          <p:cNvSpPr/>
          <p:nvPr/>
        </p:nvSpPr>
        <p:spPr>
          <a:xfrm>
            <a:off x="4937760" y="36758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875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marginal, jetable si besoin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 pour la communication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4023360" cy="15544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18872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11430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des sites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0080" y="16002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Écosystème surveille tous les sites ministériels : performance, accessibilité, SSL, DSFR. Problèmes d’image détectés avant les usagers.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754880" y="1005840"/>
            <a:ext cx="4023360" cy="15544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18872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4960" y="11430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Connaissance du portail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937760" y="16002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Portail Eco Browser cartographie tout le contenu, croise les analytics, identifie les pages obsolètes ou redondantes.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57200" y="2788920"/>
            <a:ext cx="4023360" cy="15544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9718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Cohérence de marque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40080" y="33832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ChartsBuilder, LimeSurvey DSFR, organigrammes : l’identité visuelle de l’État portée sur chaque point de contact.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754880" y="2788920"/>
            <a:ext cx="4023360" cy="15544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297180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9496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Contenus engageants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4937760" y="33832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Comparateurs, dataviz, cartes interactives : des contenus à forte valeur pour le portail et les citoyens.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28600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18288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Accessibilité : un chantier taillé pour l’IA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960120"/>
            <a:ext cx="164592" cy="164592"/>
          </a:xfrm>
          <a:prstGeom prst="ellipse">
            <a:avLst/>
          </a:prstGeom>
          <a:solidFill>
            <a:srgbClr val="E1000F"/>
          </a:solidFill>
          <a:ln/>
        </p:spPr>
      </p:sp>
      <p:sp>
        <p:nvSpPr>
          <p:cNvPr id="6" name="Text 3"/>
          <p:cNvSpPr/>
          <p:nvPr/>
        </p:nvSpPr>
        <p:spPr>
          <a:xfrm>
            <a:off x="914400" y="8686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automatisé permanent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117043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RGAA de tous les sites ministériels en continu, pas tous les 3 ans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764792"/>
            <a:ext cx="164592" cy="164592"/>
          </a:xfrm>
          <a:prstGeom prst="ellipse">
            <a:avLst/>
          </a:prstGeom>
          <a:solidFill>
            <a:srgbClr val="E1000F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1673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Correctifs générés par l’IA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14400" y="1975104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non-conformité accompagnée du code correctif précis (ARIA, alt, HTML)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2569464"/>
            <a:ext cx="164592" cy="164592"/>
          </a:xfrm>
          <a:prstGeom prst="ellipse">
            <a:avLst/>
          </a:prstGeom>
          <a:solidFill>
            <a:srgbClr val="E1000F"/>
          </a:solidFill>
          <a:ln/>
        </p:spPr>
      </p:sp>
      <p:sp>
        <p:nvSpPr>
          <p:cNvPr id="12" name="Text 9"/>
          <p:cNvSpPr/>
          <p:nvPr/>
        </p:nvSpPr>
        <p:spPr>
          <a:xfrm>
            <a:off x="914400" y="2478024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 intégré pour les contributeurs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14400" y="2779776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LeFouineur vérifie l’accessibilité en temps réel pendant la rédaction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48640" y="3374136"/>
            <a:ext cx="164592" cy="164592"/>
          </a:xfrm>
          <a:prstGeom prst="ellipse">
            <a:avLst/>
          </a:prstGeom>
          <a:solidFill>
            <a:srgbClr val="E1000F"/>
          </a:solidFill>
          <a:ln/>
        </p:spPr>
      </p:sp>
      <p:sp>
        <p:nvSpPr>
          <p:cNvPr id="15" name="Text 12"/>
          <p:cNvSpPr/>
          <p:nvPr/>
        </p:nvSpPr>
        <p:spPr>
          <a:xfrm>
            <a:off x="914400" y="3282696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par l’action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14400" y="358444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recommandation est une micro-formation : on apprend en corrigeant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57200" y="4206240"/>
            <a:ext cx="8229600" cy="685800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18" name="Shape 15"/>
          <p:cNvSpPr/>
          <p:nvPr/>
        </p:nvSpPr>
        <p:spPr>
          <a:xfrm>
            <a:off x="457200" y="4206240"/>
            <a:ext cx="54864" cy="685800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25196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mission passe de prescripteur à facilitateur : elle ne dit plus seulement « corrigez », elle fournit les outils pour corriger.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28600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18288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et souveraineté : risque nul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457200" y="914400"/>
            <a:ext cx="8229600" cy="914400"/>
          </a:xfrm>
          <a:prstGeom prst="rect">
            <a:avLst/>
          </a:prstGeom>
          <a:solidFill>
            <a:srgbClr val="E6F5EC"/>
          </a:solidFill>
          <a:ln/>
        </p:spPr>
      </p:sp>
      <p:sp>
        <p:nvSpPr>
          <p:cNvPr id="6" name="Shape 3"/>
          <p:cNvSpPr/>
          <p:nvPr/>
        </p:nvSpPr>
        <p:spPr>
          <a:xfrm>
            <a:off x="457200" y="914400"/>
            <a:ext cx="54864" cy="91440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96012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875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public · Données publiques · Usages publics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875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donnée personnelle, aucun SI sensible, aucun secret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2103120"/>
            <a:ext cx="4023360" cy="10972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7200" y="2103120"/>
            <a:ext cx="54864" cy="109728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21945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5603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le code publié sur GitHub — visibilité et réutilisabilité interministérielle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754880" y="2103120"/>
            <a:ext cx="4023360" cy="10972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54880" y="2103120"/>
            <a:ext cx="54864" cy="109728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14" name="Text 11"/>
          <p:cNvSpPr/>
          <p:nvPr/>
        </p:nvSpPr>
        <p:spPr>
          <a:xfrm>
            <a:off x="4937760" y="21945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publiques exclusivement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937760" y="25603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data.gouv.fr, INSEE, Annuaire du service public, data.economie.gouv.fr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429000"/>
            <a:ext cx="4023360" cy="10972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57200" y="3429000"/>
            <a:ext cx="54864" cy="109728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18" name="Text 15"/>
          <p:cNvSpPr/>
          <p:nvPr/>
        </p:nvSpPr>
        <p:spPr>
          <a:xfrm>
            <a:off x="640080" y="35204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souveraine intégrée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40080" y="388620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Albert (Etalab) utilisé dans Portail Eco Browser et LimeSurvey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754880" y="3429000"/>
            <a:ext cx="4023360" cy="109728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429000"/>
            <a:ext cx="54864" cy="1097280"/>
          </a:xfrm>
          <a:prstGeom prst="rect">
            <a:avLst/>
          </a:prstGeom>
          <a:solidFill>
            <a:srgbClr val="18753C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5204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cloud sans risque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4937760" y="388620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Conteneurs Docker portables — aucune donnée sensible hébergée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1000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demande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5603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à 3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dédiés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280160" y="2514600"/>
            <a:ext cx="1097280" cy="18288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651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Profils tech/produit qui connaissent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métiers du ministère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83280" y="1188720"/>
            <a:ext cx="25603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8328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~1 000 €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338328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mois de licences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0" y="2514600"/>
            <a:ext cx="1097280" cy="18288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13" name="Text 11"/>
          <p:cNvSpPr/>
          <p:nvPr/>
        </p:nvSpPr>
        <p:spPr>
          <a:xfrm>
            <a:off x="3566160" y="2651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+ GitHub Copilot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~350 €/personne/mois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17920" y="1188720"/>
            <a:ext cx="25603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0 €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21792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d’infrastructure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949440" y="2514600"/>
            <a:ext cx="1097280" cy="18288"/>
          </a:xfrm>
          <a:prstGeom prst="rect">
            <a:avLst/>
          </a:prstGeom>
          <a:solidFill>
            <a:srgbClr val="E3E3FD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0" y="2651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GitHub, CI/CD, Docker :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est déjà en place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41148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annuel licences : ~15 600 €  —  Soit 2,4 % du coût prestataire déjà évité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44805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A6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Lab s’autofinance dès son premier mois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l’ingénierie à l’intelligence du web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0" cy="3474720"/>
          </a:xfrm>
          <a:prstGeom prst="rect">
            <a:avLst/>
          </a:prstGeom>
          <a:solidFill>
            <a:srgbClr val="F6F6F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0515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Aujourd’hui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Ingénierie du Web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97280" y="1920240"/>
            <a:ext cx="1920240" cy="18288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10312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conformité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éditoriale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36118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prestataire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84048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4572000" y="1005840"/>
            <a:ext cx="4114800" cy="3474720"/>
          </a:xfrm>
          <a:prstGeom prst="rect">
            <a:avLst/>
          </a:prstGeom>
          <a:solidFill>
            <a:srgbClr val="E3E3FD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572000" y="1051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Avec le Vibe Lab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0" y="146304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du Web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94960" y="1920240"/>
            <a:ext cx="2468880" cy="18288"/>
          </a:xfrm>
          <a:prstGeom prst="rect">
            <a:avLst/>
          </a:prstGeom>
          <a:solidFill>
            <a:srgbClr val="000091"/>
          </a:solidFill>
          <a:ln/>
        </p:spPr>
      </p:sp>
      <p:sp>
        <p:nvSpPr>
          <p:cNvPr id="17" name="Text 15"/>
          <p:cNvSpPr/>
          <p:nvPr/>
        </p:nvSpPr>
        <p:spPr>
          <a:xfrm>
            <a:off x="4754880" y="205740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éditoriale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54880" y="228600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Portail Eco Browser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0" y="26060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de gouvernance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754880" y="283464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Écosystème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754880" y="31546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du design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54880" y="338328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Prototypage, UX, tests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0" y="37033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de l’accessibilité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754880" y="393192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IA, corrections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1000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3152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Structurer le Vibe Lab,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c’est transformer une initiative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personnelle en capacité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institutionnelle.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2743200" cy="36576"/>
          </a:xfrm>
          <a:prstGeom prst="rect">
            <a:avLst/>
          </a:prstGeom>
          <a:solidFill>
            <a:srgbClr val="6A6AF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32918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outils produits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88 % d’économie démontrée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à 3 agents + 1 000 €/mois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3E3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immédiat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663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A6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Bertrand Matgé — MIWEB / SNUM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Vibe Lab - Proposition de création</dc:title>
  <dc:subject>PptxGenJS Presentation</dc:subject>
  <dc:creator>Bertrand Matgé - MIWEB</dc:creator>
  <cp:lastModifiedBy>Bertrand Matgé - MIWEB</cp:lastModifiedBy>
  <cp:revision>1</cp:revision>
  <dcterms:created xsi:type="dcterms:W3CDTF">2026-02-21T11:49:02Z</dcterms:created>
  <dcterms:modified xsi:type="dcterms:W3CDTF">2026-02-21T11:49:02Z</dcterms:modified>
</cp:coreProperties>
</file>